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35"/>
  </p:notesMasterIdLst>
  <p:sldIdLst>
    <p:sldId id="256" r:id="rId2"/>
    <p:sldId id="288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57" r:id="rId13"/>
    <p:sldId id="258" r:id="rId14"/>
    <p:sldId id="259" r:id="rId15"/>
    <p:sldId id="290" r:id="rId16"/>
    <p:sldId id="291" r:id="rId17"/>
    <p:sldId id="261" r:id="rId18"/>
    <p:sldId id="263" r:id="rId19"/>
    <p:sldId id="265" r:id="rId20"/>
    <p:sldId id="292" r:id="rId21"/>
    <p:sldId id="266" r:id="rId22"/>
    <p:sldId id="267" r:id="rId23"/>
    <p:sldId id="269" r:id="rId24"/>
    <p:sldId id="268" r:id="rId25"/>
    <p:sldId id="270" r:id="rId26"/>
    <p:sldId id="271" r:id="rId27"/>
    <p:sldId id="289" r:id="rId28"/>
    <p:sldId id="273" r:id="rId29"/>
    <p:sldId id="274" r:id="rId30"/>
    <p:sldId id="275" r:id="rId31"/>
    <p:sldId id="276" r:id="rId32"/>
    <p:sldId id="277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9B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50" autoAdjust="0"/>
    <p:restoredTop sz="94660"/>
  </p:normalViewPr>
  <p:slideViewPr>
    <p:cSldViewPr>
      <p:cViewPr varScale="1">
        <p:scale>
          <a:sx n="69" d="100"/>
          <a:sy n="69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9C04B-24C4-429E-AFE4-EFB2A10383F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39128-6407-4F80-AA7D-94C8A09B5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1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39128-6407-4F80-AA7D-94C8A09B577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49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39128-6407-4F80-AA7D-94C8A09B577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55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39128-6407-4F80-AA7D-94C8A09B577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302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39128-6407-4F80-AA7D-94C8A09B577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07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128-6407-4F80-AA7D-94C8A09B577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28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59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7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ADLaM Display" panose="020F0502020204030204" pitchFamily="2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387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9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68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96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67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25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7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08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42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6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8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7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89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453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5.xml"/><Relationship Id="rId18" Type="http://schemas.openxmlformats.org/officeDocument/2006/relationships/slide" Target="slide30.xml"/><Relationship Id="rId3" Type="http://schemas.openxmlformats.org/officeDocument/2006/relationships/slide" Target="slide14.xml"/><Relationship Id="rId7" Type="http://schemas.openxmlformats.org/officeDocument/2006/relationships/slide" Target="slide19.xml"/><Relationship Id="rId12" Type="http://schemas.openxmlformats.org/officeDocument/2006/relationships/slide" Target="slide24.xml"/><Relationship Id="rId17" Type="http://schemas.openxmlformats.org/officeDocument/2006/relationships/slide" Target="slide29.xml"/><Relationship Id="rId2" Type="http://schemas.openxmlformats.org/officeDocument/2006/relationships/slide" Target="slide13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3.xml"/><Relationship Id="rId5" Type="http://schemas.openxmlformats.org/officeDocument/2006/relationships/slide" Target="slide17.xml"/><Relationship Id="rId15" Type="http://schemas.openxmlformats.org/officeDocument/2006/relationships/slide" Target="slide27.xml"/><Relationship Id="rId10" Type="http://schemas.openxmlformats.org/officeDocument/2006/relationships/slide" Target="slide22.xml"/><Relationship Id="rId19" Type="http://schemas.openxmlformats.org/officeDocument/2006/relationships/slide" Target="slide31.xml"/><Relationship Id="rId4" Type="http://schemas.openxmlformats.org/officeDocument/2006/relationships/slide" Target="slide15.xml"/><Relationship Id="rId9" Type="http://schemas.openxmlformats.org/officeDocument/2006/relationships/slide" Target="slide21.xml"/><Relationship Id="rId14" Type="http://schemas.openxmlformats.org/officeDocument/2006/relationships/slide" Target="slide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7619" y="980728"/>
            <a:ext cx="7848762" cy="3384376"/>
          </a:xfrm>
        </p:spPr>
        <p:txBody>
          <a:bodyPr>
            <a:normAutofit/>
          </a:bodyPr>
          <a:lstStyle/>
          <a:p>
            <a:pPr algn="ctr"/>
            <a:r>
              <a:rPr lang="ru-RU" sz="5400" dirty="0"/>
              <a:t>     </a:t>
            </a:r>
            <a:r>
              <a:rPr lang="ru-RU" sz="5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Эпоха д</a:t>
            </a:r>
            <a:r>
              <a:rPr lang="ru-RU" sz="5400" dirty="0">
                <a:solidFill>
                  <a:schemeClr val="bg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ворцовых</a:t>
            </a:r>
            <a:br>
              <a:rPr lang="ru-RU" sz="5400" dirty="0">
                <a:solidFill>
                  <a:schemeClr val="bg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chemeClr val="bg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   переворотов в России 1725-1762 гг</a:t>
            </a:r>
            <a:r>
              <a:rPr lang="ru-RU" sz="5400" b="1" dirty="0">
                <a:solidFill>
                  <a:schemeClr val="bg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90948" y="5661248"/>
            <a:ext cx="6327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Light" panose="020B0004020202020204" pitchFamily="34" charset="0"/>
                <a:cs typeface="Times New Roman" panose="02020603050405020304" pitchFamily="18" charset="0"/>
              </a:rPr>
              <a:t>Интерактивная игра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F7BD9-3444-F35D-F46F-F28D51D9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907" y="233568"/>
            <a:ext cx="7399658" cy="792088"/>
          </a:xfrm>
        </p:spPr>
        <p:txBody>
          <a:bodyPr/>
          <a:lstStyle/>
          <a:p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Кто изображен на картинке?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A2BA4E6-0944-2F6A-4788-2B5F8B6A0BEA}"/>
              </a:ext>
            </a:extLst>
          </p:cNvPr>
          <p:cNvSpPr/>
          <p:nvPr/>
        </p:nvSpPr>
        <p:spPr>
          <a:xfrm>
            <a:off x="4860032" y="2708920"/>
            <a:ext cx="4104455" cy="15841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АННА ЛЕОПОЛЬДОВНА</a:t>
            </a:r>
            <a:endParaRPr lang="ru-RU" sz="40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98BC9E9B-80DF-CC1E-A0A6-A33D342D6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214" y="1196752"/>
            <a:ext cx="4512522" cy="51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8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F7BD9-3444-F35D-F46F-F28D51D9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61" y="313962"/>
            <a:ext cx="7399658" cy="744034"/>
          </a:xfrm>
        </p:spPr>
        <p:txBody>
          <a:bodyPr/>
          <a:lstStyle/>
          <a:p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Кто изображен на картинке?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A2BA4E6-0944-2F6A-4788-2B5F8B6A0BEA}"/>
              </a:ext>
            </a:extLst>
          </p:cNvPr>
          <p:cNvSpPr/>
          <p:nvPr/>
        </p:nvSpPr>
        <p:spPr>
          <a:xfrm>
            <a:off x="4860032" y="2708920"/>
            <a:ext cx="4104455" cy="15841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Э.И БИРОН</a:t>
            </a:r>
            <a:endParaRPr lang="ru-RU" sz="40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4B9A583F-AC88-3083-96A1-DCFD32D70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412776"/>
            <a:ext cx="410445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0979338"/>
              </p:ext>
            </p:extLst>
          </p:nvPr>
        </p:nvGraphicFramePr>
        <p:xfrm>
          <a:off x="188062" y="980728"/>
          <a:ext cx="8767876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57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65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92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92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287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582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428063"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1"/>
                          </a:solidFill>
                          <a:latin typeface="Aptos Light" panose="020B0004020202020204" pitchFamily="34" charset="0"/>
                        </a:rPr>
                        <a:t> Даты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Aptos Light" panose="020B0004020202020204" pitchFamily="34" charset="0"/>
                          <a:hlinkClick r:id="rId2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Aptos Light" panose="020B0004020202020204" pitchFamily="34" charset="0"/>
                          <a:hlinkClick r:id="rId3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ptos Light" panose="020B0004020202020204" pitchFamily="34" charset="0"/>
                          <a:hlinkClick r:id="rId4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Aptos Light" panose="020B0004020202020204" pitchFamily="34" charset="0"/>
                          <a:hlinkClick r:id="rId5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ptos Light" panose="020B0004020202020204" pitchFamily="34" charset="0"/>
                          <a:hlinkClick r:id="rId5" action="ppaction://hlinksldjump"/>
                        </a:rPr>
                        <a:t>5</a:t>
                      </a:r>
                      <a:endParaRPr lang="ru-RU" sz="80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80249">
                <a:tc>
                  <a:txBody>
                    <a:bodyPr/>
                    <a:lstStyle/>
                    <a:p>
                      <a:pPr algn="ctr"/>
                      <a:r>
                        <a:rPr lang="ru-RU" sz="3000" b="1" baseline="0" dirty="0">
                          <a:solidFill>
                            <a:schemeClr val="tx1"/>
                          </a:solidFill>
                          <a:latin typeface="Aptos Light" panose="020B0004020202020204" pitchFamily="34" charset="0"/>
                        </a:rPr>
                        <a:t>Термины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Aptos Light" panose="020B0004020202020204" pitchFamily="34" charset="0"/>
                          <a:hlinkClick r:id="rId6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Aptos Light" panose="020B0004020202020204" pitchFamily="34" charset="0"/>
                          <a:hlinkClick r:id="rId7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ptos Light" panose="020B0004020202020204" pitchFamily="34" charset="0"/>
                          <a:hlinkClick r:id="rId8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Aptos Light" panose="020B0004020202020204" pitchFamily="34" charset="0"/>
                          <a:hlinkClick r:id="rId9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ptos Light" panose="020B0004020202020204" pitchFamily="34" charset="0"/>
                          <a:hlinkClick r:id="rId10" action="ppaction://hlinksldjump"/>
                        </a:rPr>
                        <a:t>5</a:t>
                      </a:r>
                      <a:endParaRPr lang="ru-RU" sz="80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0249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>
                          <a:solidFill>
                            <a:schemeClr val="tx1"/>
                          </a:solidFill>
                          <a:latin typeface="Aptos Light" panose="020B0004020202020204" pitchFamily="34" charset="0"/>
                        </a:rPr>
                        <a:t>Общие знания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Aptos Light" panose="020B0004020202020204" pitchFamily="34" charset="0"/>
                          <a:hlinkClick r:id="rId11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Aptos Light" panose="020B0004020202020204" pitchFamily="34" charset="0"/>
                          <a:hlinkClick r:id="rId12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ptos Light" panose="020B0004020202020204" pitchFamily="34" charset="0"/>
                          <a:hlinkClick r:id="rId13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Aptos Light" panose="020B0004020202020204" pitchFamily="34" charset="0"/>
                          <a:hlinkClick r:id="rId14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ptos Light" panose="020B0004020202020204" pitchFamily="34" charset="0"/>
                          <a:hlinkClick r:id="rId15" action="ppaction://hlinksldjump"/>
                        </a:rPr>
                        <a:t>5</a:t>
                      </a:r>
                      <a:endParaRPr lang="ru-RU" sz="80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28063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>
                          <a:solidFill>
                            <a:schemeClr val="tx1"/>
                          </a:solidFill>
                          <a:latin typeface="Aptos Light" panose="020B0004020202020204" pitchFamily="34" charset="0"/>
                        </a:rPr>
                        <a:t>Личности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Aptos Light" panose="020B0004020202020204" pitchFamily="34" charset="0"/>
                          <a:hlinkClick r:id="rId16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Aptos Light" panose="020B0004020202020204" pitchFamily="34" charset="0"/>
                          <a:hlinkClick r:id="rId17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ptos Light" panose="020B0004020202020204" pitchFamily="34" charset="0"/>
                          <a:hlinkClick r:id="rId18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Aptos Light" panose="020B0004020202020204" pitchFamily="34" charset="0"/>
                          <a:hlinkClick r:id="rId19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ptos Light" panose="020B0004020202020204" pitchFamily="34" charset="0"/>
                          <a:hlinkClick r:id="rId20" action="ppaction://hlinksldjump"/>
                        </a:rPr>
                        <a:t>5</a:t>
                      </a:r>
                      <a:endParaRPr lang="ru-RU" sz="80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ptos Light" panose="020B00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/>
                </a:solidFill>
                <a:latin typeface="Aptos Light" panose="020B0004020202020204" pitchFamily="34" charset="0"/>
              </a:rPr>
              <a:t>Даты-1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1331259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6000" dirty="0">
                <a:latin typeface="Aptos Light" panose="020B0004020202020204" pitchFamily="34" charset="0"/>
              </a:rPr>
              <a:t>Какой период охватывают дворцовые перевороты?</a:t>
            </a:r>
          </a:p>
          <a:p>
            <a:pPr algn="ctr">
              <a:buNone/>
            </a:pPr>
            <a:endParaRPr lang="ru-RU" sz="6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endParaRPr lang="ru-RU" sz="4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928662" y="5500702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/>
                </a:solidFill>
                <a:latin typeface="Aptos Light" panose="020B0004020202020204" pitchFamily="34" charset="0"/>
              </a:rPr>
              <a:t>Даты - 2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03910" y="1231915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2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endParaRPr lang="ru-RU" sz="1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2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12800" spc="50" dirty="0">
              <a:ln w="11430"/>
              <a:gradFill>
                <a:gsLst>
                  <a:gs pos="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12800" spc="50" dirty="0">
              <a:ln w="11430"/>
              <a:gradFill>
                <a:gsLst>
                  <a:gs pos="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12800" i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 1730 год</a:t>
            </a:r>
            <a:endParaRPr lang="ru-RU" sz="12800" i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12800" i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Б)1745 год</a:t>
            </a:r>
            <a:endParaRPr lang="ru-RU" sz="12800" i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12800" i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В)1726 год</a:t>
            </a:r>
            <a:endParaRPr lang="ru-RU" sz="12800" i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endParaRPr lang="ru-RU" sz="4800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endParaRPr lang="ru-RU" sz="4800" spc="50" dirty="0">
              <a:ln w="11430"/>
              <a:gradFill>
                <a:gsLst>
                  <a:gs pos="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4800" spc="50" dirty="0">
              <a:ln w="11430"/>
              <a:gradFill>
                <a:gsLst>
                  <a:gs pos="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4800" spc="50" dirty="0">
              <a:ln w="11430"/>
              <a:gradFill>
                <a:gsLst>
                  <a:gs pos="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4800" spc="50" dirty="0">
                <a:ln w="11430"/>
                <a:gradFill>
                  <a:gsLst>
                    <a:gs pos="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>
              <a:buNone/>
            </a:pPr>
            <a:endParaRPr lang="ru-RU" sz="4800" spc="50" dirty="0">
              <a:ln w="11430"/>
              <a:gradFill>
                <a:gsLst>
                  <a:gs pos="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4800" spc="50" dirty="0">
              <a:ln w="11430"/>
              <a:gradFill>
                <a:gsLst>
                  <a:gs pos="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4800" spc="50" dirty="0">
              <a:ln w="11430"/>
              <a:gradFill>
                <a:gsLst>
                  <a:gs pos="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4800" spc="50" dirty="0">
              <a:ln w="11430"/>
              <a:gradFill>
                <a:gsLst>
                  <a:gs pos="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714348" y="5572140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076AD5-BBC3-2F73-8753-6E5251F46890}"/>
              </a:ext>
            </a:extLst>
          </p:cNvPr>
          <p:cNvSpPr txBox="1"/>
          <p:nvPr/>
        </p:nvSpPr>
        <p:spPr>
          <a:xfrm>
            <a:off x="2399317" y="1430604"/>
            <a:ext cx="50392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2">
                    <a:lumMod val="75000"/>
                  </a:schemeClr>
                </a:solidFill>
                <a:effectLst/>
                <a:latin typeface="Aptos Ligh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каком году был создан Верховный Тайный совет?</a:t>
            </a:r>
            <a:endParaRPr lang="ru-RU" sz="3600" dirty="0">
              <a:solidFill>
                <a:schemeClr val="bg2">
                  <a:lumMod val="75000"/>
                </a:schemeClr>
              </a:solidFill>
              <a:latin typeface="Aptos Light" panose="020B00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04664"/>
            <a:ext cx="7111626" cy="1448584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Даты -3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331259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dirty="0"/>
              <a:t> </a:t>
            </a:r>
            <a:r>
              <a:rPr lang="ru-RU" sz="3200" dirty="0">
                <a:solidFill>
                  <a:schemeClr val="bg1"/>
                </a:solidFill>
                <a:latin typeface="Aptos Light" panose="020B0004020202020204" pitchFamily="34" charset="0"/>
              </a:rPr>
              <a:t>Какое событие произошло в 1730 году?</a:t>
            </a:r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 </a:t>
            </a:r>
          </a:p>
          <a:p>
            <a:pPr algn="ctr">
              <a:buNone/>
            </a:pPr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 разрыв кондиций</a:t>
            </a:r>
            <a:endParaRPr lang="ru-RU" sz="3200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 вхождение России в Венский союз</a:t>
            </a:r>
            <a:endParaRPr lang="en-US" sz="3200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  <a:hlinkClick r:id="" action="ppaction://noaction">
                <a:snd r:embed="rId3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 начало правление Петра</a:t>
            </a:r>
            <a:r>
              <a:rPr lang="en-US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III</a:t>
            </a:r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ru-RU" sz="3200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573231" y="5666402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2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04664"/>
            <a:ext cx="7111626" cy="1448584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Даты -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4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331259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dirty="0"/>
              <a:t> </a:t>
            </a:r>
            <a:r>
              <a:rPr lang="ru-RU" sz="3600" dirty="0">
                <a:latin typeface="Aptos Light" panose="020B0004020202020204" pitchFamily="34" charset="0"/>
              </a:rPr>
              <a:t>В каком году А.Д Меньшиков был сослан в Березов?</a:t>
            </a:r>
            <a:r>
              <a:rPr lang="ru-RU" sz="3600" spc="50" dirty="0">
                <a:ln w="1143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 </a:t>
            </a:r>
          </a:p>
          <a:p>
            <a:pPr algn="ctr">
              <a:buNone/>
            </a:pPr>
            <a:r>
              <a:rPr lang="ru-RU" sz="36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 в </a:t>
            </a:r>
            <a:r>
              <a:rPr lang="en-US" sz="36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1727 </a:t>
            </a:r>
            <a:r>
              <a:rPr lang="ru-RU" sz="36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</a:t>
            </a:r>
            <a:r>
              <a:rPr lang="ru-RU" sz="36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.</a:t>
            </a:r>
          </a:p>
          <a:p>
            <a:pPr algn="ctr">
              <a:buNone/>
            </a:pPr>
            <a:r>
              <a:rPr lang="ru-RU" sz="36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 в 1738 г.</a:t>
            </a:r>
            <a:endParaRPr lang="en-US" sz="36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  <a:hlinkClick r:id="" action="ppaction://noaction">
                <a:snd r:embed="rId3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r>
              <a:rPr lang="ru-RU" sz="36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 в  1750 г</a:t>
            </a:r>
            <a:r>
              <a:rPr lang="ru-RU" sz="36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.</a:t>
            </a: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573231" y="5666402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Даты - 5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484784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4800" spc="50" dirty="0">
                <a:ln w="1143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В каком был создан МГУ? </a:t>
            </a:r>
          </a:p>
          <a:p>
            <a:pPr algn="ctr">
              <a:buNone/>
            </a:pPr>
            <a:r>
              <a:rPr lang="ru-RU" sz="4800" spc="50" dirty="0">
                <a:ln w="1143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А)в 1729 г</a:t>
            </a:r>
            <a:r>
              <a:rPr lang="ru-RU" sz="4800" spc="50" dirty="0">
                <a:ln w="1143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.</a:t>
            </a:r>
          </a:p>
          <a:p>
            <a:pPr algn="ctr">
              <a:buNone/>
            </a:pPr>
            <a:r>
              <a:rPr lang="ru-RU" sz="4800" spc="50" dirty="0">
                <a:ln w="1143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Б)в 1765 г</a:t>
            </a:r>
            <a:r>
              <a:rPr lang="ru-RU" sz="4800" spc="50" dirty="0">
                <a:ln w="1143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.</a:t>
            </a:r>
          </a:p>
          <a:p>
            <a:pPr algn="ctr">
              <a:buNone/>
            </a:pPr>
            <a:r>
              <a:rPr lang="ru-RU" sz="4800" spc="50" dirty="0">
                <a:ln w="1143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В)в 1755 г.</a:t>
            </a:r>
            <a:endParaRPr lang="ru-RU" sz="4800" spc="50" dirty="0">
              <a:ln w="11430">
                <a:solidFill>
                  <a:schemeClr val="accent4">
                    <a:lumMod val="50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57224" y="5500702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Термины-1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6173" y="1507797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4800" spc="50" dirty="0">
                <a:ln w="1143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Что такое дворцовый переворот? Дайте верное определение.</a:t>
            </a: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24" y="5357826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Термины - 2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331259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>
              <a:buNone/>
            </a:pPr>
            <a:r>
              <a:rPr lang="ru-RU" sz="112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Временное осуществление полномочий главы государства единолично при малолетстве или болезни монарха называется… Продолжите фразу</a:t>
            </a:r>
            <a:endParaRPr lang="ru-RU" sz="11200" spc="50" dirty="0">
              <a:ln w="1143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  <a:hlinkClick r:id="" action="ppaction://noaction">
                <a:snd r:embed="rId2" name="applaus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endParaRPr lang="ru-RU" sz="11200" spc="50" dirty="0">
              <a:ln w="1143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  <a:hlinkClick r:id="" action="ppaction://noaction">
                <a:snd r:embed="rId2" name="applaus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r>
              <a:rPr lang="ru-RU" sz="112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  </a:t>
            </a:r>
            <a:r>
              <a:rPr lang="ru-RU" sz="11200" spc="50" dirty="0" err="1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регенство</a:t>
            </a:r>
            <a:endParaRPr lang="ru-RU" sz="112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112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 коллегии</a:t>
            </a:r>
          </a:p>
          <a:p>
            <a:pPr algn="ctr">
              <a:buNone/>
            </a:pPr>
            <a:r>
              <a:rPr lang="ru-RU" sz="112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 Земский собор</a:t>
            </a:r>
            <a:r>
              <a:rPr lang="ru-RU" sz="11200" spc="50" dirty="0">
                <a:ln w="11430"/>
                <a:solidFill>
                  <a:srgbClr val="9DD0C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ru-RU" sz="11200" spc="50" dirty="0">
              <a:ln w="1143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  <a:hlinkClick r:id="" action="ppaction://noaction">
                <a:snd r:embed="rId3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755576" y="5762363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7848762" cy="338437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   </a:t>
            </a:r>
            <a:r>
              <a:rPr lang="ru-RU" dirty="0">
                <a:solidFill>
                  <a:schemeClr val="bg1"/>
                </a:solidFill>
                <a:latin typeface="Aptos Light" panose="020B0004020202020204" pitchFamily="34" charset="0"/>
                <a:cs typeface="Times New Roman" panose="02020603050405020304" pitchFamily="18" charset="0"/>
              </a:rPr>
              <a:t>ПОРТРЕТЫ</a:t>
            </a:r>
            <a:r>
              <a:rPr lang="ru-RU" sz="8900" dirty="0">
                <a:solidFill>
                  <a:schemeClr val="bg1"/>
                </a:solidFill>
                <a:latin typeface="Aptos Light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8900" dirty="0">
                <a:latin typeface="Aptos Light" panose="020B00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054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Термины - 3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340768"/>
            <a:ext cx="6958556" cy="4401997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400" dirty="0">
                <a:latin typeface="Aptos Light" panose="020B0004020202020204" pitchFamily="34" charset="0"/>
              </a:rPr>
              <a:t>Выберите верное определение гвардии.</a:t>
            </a:r>
            <a:endParaRPr lang="ru-RU" sz="2400" dirty="0">
              <a:solidFill>
                <a:schemeClr val="bg1">
                  <a:lumMod val="75000"/>
                  <a:lumOff val="25000"/>
                </a:schemeClr>
              </a:solidFill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24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 </a:t>
            </a:r>
            <a:r>
              <a:rPr lang="ru-RU" sz="2400" dirty="0">
                <a:solidFill>
                  <a:schemeClr val="bg1"/>
                </a:solidFill>
                <a:latin typeface="Aptos Light" panose="020B0004020202020204" pitchFamily="34" charset="0"/>
                <a:hlinkClick r:id="" action="ppaction://noaction">
                  <a:snd r:embed="rId3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отборная привилегированная часть войск, созданная Петром Первым в 90-х годах </a:t>
            </a:r>
            <a:r>
              <a:rPr lang="en-US" sz="2400" dirty="0">
                <a:solidFill>
                  <a:schemeClr val="bg1"/>
                </a:solidFill>
                <a:latin typeface="Aptos Light" panose="020B0004020202020204" pitchFamily="34" charset="0"/>
                <a:hlinkClick r:id="" action="ppaction://noaction">
                  <a:snd r:embed="rId3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XVII </a:t>
            </a:r>
            <a:r>
              <a:rPr lang="ru-RU" sz="2400" dirty="0">
                <a:solidFill>
                  <a:schemeClr val="bg1"/>
                </a:solidFill>
                <a:latin typeface="Aptos Light" panose="020B0004020202020204" pitchFamily="34" charset="0"/>
                <a:hlinkClick r:id="" action="ppaction://noaction">
                  <a:snd r:embed="rId3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века</a:t>
            </a:r>
            <a:endParaRPr lang="ru-RU" sz="24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24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</a:t>
            </a:r>
            <a:r>
              <a:rPr lang="ru-RU" sz="2400" dirty="0">
                <a:solidFill>
                  <a:schemeClr val="bg1"/>
                </a:solidFill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преданное войско Ивана Грозного, созданное по его инициативе</a:t>
            </a:r>
          </a:p>
          <a:p>
            <a:pPr algn="ctr">
              <a:buNone/>
            </a:pPr>
            <a:r>
              <a:rPr lang="ru-RU" sz="24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</a:t>
            </a:r>
            <a:r>
              <a:rPr lang="ru-RU" sz="2400" dirty="0">
                <a:solidFill>
                  <a:schemeClr val="bg1"/>
                </a:solidFill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воинское формирование, состоящее из иностранцев, казаков и служилых вольных людей</a:t>
            </a:r>
            <a:endParaRPr lang="ru-RU" sz="24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 algn="ctr">
              <a:buNone/>
            </a:pPr>
            <a:endParaRPr lang="ru-RU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hlinkClick r:id="" action="ppaction://noaction">
                <a:snd r:embed="rId4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endParaRPr lang="ru-RU" sz="3600" spc="50" dirty="0">
              <a:ln w="11430"/>
              <a:solidFill>
                <a:srgbClr val="58C1B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hlinkClick r:id="" action="ppaction://noaction">
                <a:snd r:embed="rId4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endParaRPr lang="ru-RU" sz="3600" spc="50" dirty="0">
              <a:ln w="11430"/>
              <a:solidFill>
                <a:srgbClr val="58C1B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hlinkClick r:id="" action="ppaction://noaction">
                <a:snd r:embed="rId4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endParaRPr lang="ru-RU" sz="3600" spc="50" dirty="0">
              <a:ln w="11430"/>
              <a:solidFill>
                <a:srgbClr val="58C1B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hlinkClick r:id="" action="ppaction://noaction">
                <a:snd r:embed="rId4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endParaRPr lang="ru-RU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642910" y="5550668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5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Термины</a:t>
            </a:r>
            <a:r>
              <a:rPr lang="ru-RU" dirty="0">
                <a:latin typeface="Aptos Light" panose="020B0004020202020204" pitchFamily="34" charset="0"/>
              </a:rPr>
              <a:t> </a:t>
            </a:r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-</a:t>
            </a:r>
            <a:r>
              <a:rPr lang="ru-RU" dirty="0">
                <a:latin typeface="Aptos Light" panose="020B0004020202020204" pitchFamily="34" charset="0"/>
              </a:rPr>
              <a:t> </a:t>
            </a:r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188748"/>
            <a:ext cx="6768752" cy="4616516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8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Как называют человека,  пользующегося благосклонностью императора, получающего от него различные привилегии и, в свою очередь, оказывающего на него влияние?</a:t>
            </a:r>
          </a:p>
          <a:p>
            <a:pPr algn="ctr">
              <a:buNone/>
            </a:pPr>
            <a:r>
              <a:rPr lang="ru-RU" sz="28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 регент</a:t>
            </a:r>
            <a:endParaRPr lang="ru-RU" sz="28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28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 фаворит</a:t>
            </a:r>
            <a:endParaRPr lang="ru-RU" sz="28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28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 цесаревич</a:t>
            </a:r>
            <a:endParaRPr lang="ru-RU" sz="28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endParaRPr lang="ru-RU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546843" y="5762364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Термины - 5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331259"/>
            <a:ext cx="6958556" cy="4401997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Выберите верное определение  «</a:t>
            </a:r>
            <a:r>
              <a:rPr lang="ru-RU" sz="24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верховников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»:</a:t>
            </a:r>
          </a:p>
          <a:p>
            <a:pPr algn="ctr">
              <a:buNone/>
            </a:pPr>
            <a:r>
              <a:rPr lang="ru-RU" sz="24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 </a:t>
            </a:r>
            <a:r>
              <a:rPr lang="ru-RU" sz="2400" dirty="0" err="1">
                <a:solidFill>
                  <a:schemeClr val="bg2">
                    <a:lumMod val="75000"/>
                  </a:schemeClr>
                </a:solidFill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неофицальное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правительство в конце 1740-1750-х годах</a:t>
            </a:r>
            <a:r>
              <a:rPr lang="ru-RU" sz="24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</a:p>
          <a:p>
            <a:pPr algn="ctr">
              <a:buNone/>
            </a:pPr>
            <a:r>
              <a:rPr lang="ru-RU" sz="24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неофициальный совещательный орган, работавший в начале правления Петра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III</a:t>
            </a:r>
            <a:endParaRPr lang="ru-RU" sz="2400" dirty="0">
              <a:solidFill>
                <a:schemeClr val="bg2">
                  <a:lumMod val="75000"/>
                </a:schemeClr>
              </a:solidFill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24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Aptos Light" panose="020B0004020202020204" pitchFamily="34" charset="0"/>
                <a:hlinkClick r:id="" action="ppaction://noaction">
                  <a:snd r:embed="rId3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государственные деятели, входившие в состав Верховного Тайного Совета </a:t>
            </a:r>
            <a:endParaRPr lang="ru-RU" sz="2400" dirty="0">
              <a:solidFill>
                <a:schemeClr val="bg2">
                  <a:lumMod val="75000"/>
                </a:schemeClr>
              </a:solidFill>
              <a:latin typeface="Aptos Light" panose="020B0004020202020204" pitchFamily="34" charset="0"/>
            </a:endParaRPr>
          </a:p>
          <a:p>
            <a:pPr algn="ctr">
              <a:buNone/>
            </a:pPr>
            <a:endParaRPr lang="ru-RU" sz="24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  <a:hlinkClick r:id="" action="ppaction://noaction">
                <a:snd r:embed="rId4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endParaRPr lang="ru-RU" sz="3600" spc="50" dirty="0">
              <a:ln w="11430"/>
              <a:solidFill>
                <a:srgbClr val="58C1B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hlinkClick r:id="" action="ppaction://noaction">
                <a:snd r:embed="rId4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endParaRPr lang="ru-RU" sz="3600" spc="50" dirty="0">
              <a:ln w="11430"/>
              <a:solidFill>
                <a:srgbClr val="58C1B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hlinkClick r:id="" action="ppaction://noaction">
                <a:snd r:embed="rId4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endParaRPr lang="ru-RU" sz="3600" spc="50" dirty="0">
              <a:ln w="11430"/>
              <a:solidFill>
                <a:srgbClr val="58C1B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hlinkClick r:id="" action="ppaction://noaction">
                <a:snd r:embed="rId4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endParaRPr lang="ru-RU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642910" y="5550668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04664"/>
            <a:ext cx="7111626" cy="1448584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Общие знания -1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6173" y="1300530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dirty="0"/>
              <a:t> </a:t>
            </a:r>
            <a:r>
              <a:rPr lang="ru-RU" sz="32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Период правления Анны Иоанновны историки называют засильем… Продолжите фразу</a:t>
            </a:r>
            <a:r>
              <a:rPr lang="ru-RU" sz="3200" spc="50" dirty="0">
                <a:ln w="1143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 </a:t>
            </a:r>
          </a:p>
          <a:p>
            <a:pPr algn="ctr">
              <a:buNone/>
            </a:pPr>
            <a:r>
              <a:rPr lang="ru-RU" sz="32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 немцев</a:t>
            </a:r>
            <a:endParaRPr lang="ru-RU" sz="32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32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 англичан</a:t>
            </a:r>
            <a:endParaRPr lang="en-US" sz="32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  <a:hlinkClick r:id="" action="ppaction://noaction">
                <a:snd r:embed="rId3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r>
              <a:rPr lang="ru-RU" sz="32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 итальянцев</a:t>
            </a:r>
            <a:endParaRPr lang="ru-RU" sz="32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573231" y="5666402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76672"/>
            <a:ext cx="7111626" cy="137657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Общие знания - 2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78737" y="1331259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Поводом для какой войны стала угроза интересам России в центральной Европе со стороны Пруссии?</a:t>
            </a:r>
            <a:r>
              <a:rPr lang="ru-RU" sz="3200" spc="50" dirty="0">
                <a:ln w="1143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 </a:t>
            </a:r>
          </a:p>
          <a:p>
            <a:pPr algn="ctr">
              <a:buNone/>
            </a:pPr>
            <a:r>
              <a:rPr lang="ru-RU" sz="30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 Семилетней</a:t>
            </a:r>
            <a:endParaRPr lang="ru-RU" sz="30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30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 Русско-турецкой</a:t>
            </a:r>
          </a:p>
          <a:p>
            <a:pPr algn="ctr">
              <a:buNone/>
            </a:pPr>
            <a:r>
              <a:rPr lang="ru-RU" sz="30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 Русско-шведской</a:t>
            </a:r>
            <a:endParaRPr lang="ru-RU" sz="30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635795" y="5719922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155" y="273423"/>
            <a:ext cx="6868181" cy="137657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Общие знания - 3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196752"/>
            <a:ext cx="7748315" cy="4104456"/>
          </a:xfrm>
          <a:prstGeom prst="wedgeRoundRectCallout">
            <a:avLst>
              <a:gd name="adj1" fmla="val -20833"/>
              <a:gd name="adj2" fmla="val 674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128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Какую реформу в экономической сфере жизни общества провела Елизавета Петровна в 1754?</a:t>
            </a:r>
            <a:r>
              <a:rPr lang="ru-RU" sz="12800" spc="50" dirty="0">
                <a:ln w="1143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  </a:t>
            </a:r>
          </a:p>
          <a:p>
            <a:pPr algn="ctr">
              <a:buNone/>
            </a:pPr>
            <a:r>
              <a:rPr lang="ru-RU" sz="128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 создание первых банков</a:t>
            </a:r>
            <a:endParaRPr lang="ru-RU" sz="128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128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 ликвидировала государственные монополии на продажу соли</a:t>
            </a:r>
          </a:p>
          <a:p>
            <a:pPr algn="ctr">
              <a:buNone/>
            </a:pPr>
            <a:r>
              <a:rPr lang="ru-RU" sz="128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 отмена налогов на несколько лет</a:t>
            </a:r>
            <a:endParaRPr lang="ru-RU" sz="12800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>
              <a:buNone/>
            </a:pP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573231" y="5528385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76672"/>
            <a:ext cx="6967610" cy="137657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Общие знания - 4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1233783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11200" dirty="0"/>
              <a:t> Как назывался государственный орган, который занимался расследованием политических преступлений, созданный во время правление Анны Иоанновны?</a:t>
            </a:r>
          </a:p>
          <a:p>
            <a:pPr algn="ctr">
              <a:buNone/>
            </a:pPr>
            <a:r>
              <a:rPr lang="ru-RU" sz="11200" spc="50" dirty="0">
                <a:ln w="1143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 Канцелярия Тайных дел</a:t>
            </a:r>
            <a:r>
              <a:rPr lang="ru-RU" sz="11200" u="sng" spc="50" dirty="0">
                <a:ln w="1143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ru-RU" sz="11200" u="sng" spc="50" dirty="0">
              <a:ln w="1143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11200" spc="50" dirty="0">
                <a:ln w="1143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 Сенат</a:t>
            </a:r>
          </a:p>
          <a:p>
            <a:pPr algn="ctr">
              <a:buNone/>
            </a:pPr>
            <a:r>
              <a:rPr lang="ru-RU" sz="11200" spc="50" dirty="0">
                <a:ln w="1143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</a:t>
            </a:r>
            <a:r>
              <a:rPr lang="ru-RU" sz="11200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Синод</a:t>
            </a:r>
            <a:endParaRPr lang="ru-RU" sz="11200" spc="50" dirty="0">
              <a:ln w="1143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Light" panose="020B0004020202020204" pitchFamily="34" charset="0"/>
              <a:hlinkClick r:id="" action="ppaction://noaction">
                <a:snd r:embed="rId2" name="applaus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r>
              <a:rPr lang="ru-RU" sz="48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2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ru-RU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928662" y="5429264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Общие знания - 5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1340768"/>
            <a:ext cx="6106951" cy="4752528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32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Какова была цель России в войне 1741-1743 гг. со Швецией?</a:t>
            </a:r>
            <a:endParaRPr lang="ru-RU" sz="3200" spc="50" dirty="0">
              <a:ln w="1143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</a:t>
            </a:r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 </a:t>
            </a:r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усиление </a:t>
            </a:r>
            <a:r>
              <a:rPr lang="ru-RU" sz="3200" u="sng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влияния</a:t>
            </a:r>
            <a:r>
              <a:rPr lang="ru-RU" sz="3200" u="sng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 </a:t>
            </a:r>
            <a:r>
              <a:rPr lang="ru-RU" sz="3200" u="sng" spc="50" dirty="0">
                <a:ln w="1143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</a:rPr>
              <a:t>в финских землях </a:t>
            </a:r>
          </a:p>
          <a:p>
            <a:pPr algn="ctr">
              <a:buNone/>
            </a:pPr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Б) </a:t>
            </a:r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закрепление итогов Северной войны</a:t>
            </a:r>
            <a:endParaRPr lang="ru-RU" sz="3200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  <a:hlinkClick r:id="" action="ppaction://noaction">
                <a:snd r:embed="rId4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 стремление не допустить усиления влияния Франции </a:t>
            </a:r>
            <a:endParaRPr lang="ru-RU" sz="3200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356265" y="5924410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63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Личности -1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39" y="1340768"/>
            <a:ext cx="6379221" cy="4728119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36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Кто  из правителей возвратил столицу в Москву из Санкт-Петербурга?</a:t>
            </a:r>
            <a:endParaRPr lang="ru-RU" sz="3600" spc="50" dirty="0">
              <a:ln w="1143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endParaRPr lang="ru-RU" sz="3600" spc="50" dirty="0">
              <a:ln w="1143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3600" spc="50" dirty="0">
                <a:ln w="1143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А) Петр</a:t>
            </a:r>
            <a:r>
              <a:rPr lang="en-US" sz="3600" i="1" spc="50" dirty="0">
                <a:ln w="1143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3" name="applaus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III</a:t>
            </a:r>
            <a:endParaRPr lang="ru-RU" sz="3600" spc="50" dirty="0">
              <a:ln w="1143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r>
              <a:rPr lang="ru-RU" sz="36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</a:t>
            </a:r>
            <a:r>
              <a:rPr lang="en-US" sz="36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)</a:t>
            </a:r>
            <a:r>
              <a:rPr lang="ru-RU" sz="36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Екатерина</a:t>
            </a:r>
            <a:r>
              <a:rPr lang="en-US" sz="36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I</a:t>
            </a:r>
            <a:endParaRPr lang="ru-RU" sz="36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  <a:hlinkClick r:id="" action="ppaction://noaction">
                <a:snd r:embed="rId4" name="voltage.wav"/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buNone/>
            </a:pPr>
            <a:r>
              <a:rPr lang="ru-RU" sz="36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tos Light" panose="020B0004020202020204" pitchFamily="34" charset="0"/>
                <a:hlinkClick r:id="" action="ppaction://noaction">
                  <a:snd r:embed="rId4" name="voltage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В) Елизавета Петровна</a:t>
            </a:r>
            <a:endParaRPr lang="ru-RU" sz="3600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356265" y="5924410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Личности - 2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233783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О ком из правителей С .Ф Платонов говорил: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«Энергичная и умная женщина Петра была в высшей степени замечательной женщиной в узкой среде семейных и частных отношений, но не стала заметным деятелем в широкой сфере государственной жизни… и потому она скрывалась за личностью талантливого Меньшикова, который, пользуясь расположением и доверием императрицы, стал полным распорядителем дел…»</a:t>
            </a: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611560" y="5595814"/>
            <a:ext cx="642942" cy="642918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01ECD1-C57B-4BA7-90C5-4DF2007BB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" t="786" r="8440" b="6013"/>
          <a:stretch/>
        </p:blipFill>
        <p:spPr>
          <a:xfrm>
            <a:off x="9036496" y="3283115"/>
            <a:ext cx="173994" cy="148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F7BD9-3444-F35D-F46F-F28D51D9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243" y="116632"/>
            <a:ext cx="7399658" cy="744034"/>
          </a:xfrm>
        </p:spPr>
        <p:txBody>
          <a:bodyPr/>
          <a:lstStyle/>
          <a:p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  <a:cs typeface="Times New Roman" panose="02020603050405020304" pitchFamily="18" charset="0"/>
              </a:rPr>
              <a:t>Кто изображен на картинке?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48A0DDE-B73F-CFC4-5D5E-0E7FDC36A8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1972"/>
            <a:ext cx="4968552" cy="54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A2BA4E6-0944-2F6A-4788-2B5F8B6A0BEA}"/>
              </a:ext>
            </a:extLst>
          </p:cNvPr>
          <p:cNvSpPr/>
          <p:nvPr/>
        </p:nvSpPr>
        <p:spPr>
          <a:xfrm>
            <a:off x="5580112" y="2780928"/>
            <a:ext cx="3563888" cy="10801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ptos Light" panose="020B0004020202020204" pitchFamily="34" charset="0"/>
              </a:rPr>
              <a:t>АННА ИОАННОВНА</a:t>
            </a:r>
          </a:p>
        </p:txBody>
      </p:sp>
    </p:spTree>
    <p:extLst>
      <p:ext uri="{BB962C8B-B14F-4D97-AF65-F5344CB8AC3E}">
        <p14:creationId xmlns:p14="http://schemas.microsoft.com/office/powerpoint/2010/main" val="25309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Личности- 3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4169" y="1331259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О ком из правителей В.О Ключевский говорил: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« Наиболее законная из всех преемников Петра </a:t>
            </a: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I</a:t>
            </a:r>
            <a:r>
              <a:rPr lang="ru-RU" sz="28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, но поднятая на престол мятежными гвардейскими штыками, она наследовала энергию своего отца, строила дворцы 24 часа и в двое суток проезжала тогдашний путь от Москвы до Петербурга…»</a:t>
            </a:r>
          </a:p>
          <a:p>
            <a:pPr algn="ctr">
              <a:buNone/>
            </a:pPr>
            <a:endParaRPr lang="ru-RU" sz="2800" spc="50" dirty="0">
              <a:ln w="1143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ptos Light" panose="020B0004020202020204" pitchFamily="34" charset="0"/>
            </a:endParaRPr>
          </a:p>
          <a:p>
            <a:pPr algn="ctr">
              <a:buNone/>
            </a:pP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3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4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endParaRPr lang="ru-RU" sz="4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24" y="5500702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Личности - 4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331259"/>
            <a:ext cx="6711654" cy="4195481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О чьем правлении говорил В.О Ключевский: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«… Это царствование – одна из мрачных страниц нашей истории, и наиболее темное пятно на ней - сама императрица… немцы посыпались на Россию, точно сор из дырявого мешка, облепили двор,  обсели престол…»</a:t>
            </a:r>
          </a:p>
          <a:p>
            <a:pPr algn="ctr">
              <a:buNone/>
            </a:pPr>
            <a:endParaRPr lang="ru-RU" sz="4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607191" y="5661248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Личности - 5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74" y="1473644"/>
            <a:ext cx="6912652" cy="4259566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О ком идет речь в пушкинской поэме «Полтава»?</a:t>
            </a:r>
            <a:br>
              <a:rPr lang="ru-RU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ru-RU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«… И счастья баловень безродный,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 Полудержавный властелин.» </a:t>
            </a:r>
          </a:p>
          <a:p>
            <a:pPr algn="ctr">
              <a:buNone/>
            </a:pPr>
            <a:endParaRPr lang="ru-RU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478721" y="5733210"/>
            <a:ext cx="642942" cy="642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C89CB3-F83D-7234-4786-FFEA386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52718"/>
            <a:ext cx="6784514" cy="67202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Aptos Light" panose="020B0004020202020204" pitchFamily="34" charset="0"/>
              </a:rPr>
              <a:t>Финальный раунд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03DF202-348D-CC52-CA0F-38664EDC9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64" y="1196752"/>
            <a:ext cx="7287834" cy="540060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7000" kern="100" dirty="0">
                <a:solidFill>
                  <a:schemeClr val="bg1"/>
                </a:solidFill>
                <a:effectLst/>
                <a:latin typeface="Aptos Ligh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1.Назовите основную причину начала дворцовых переворотов?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7000" kern="100" dirty="0">
                <a:solidFill>
                  <a:schemeClr val="bg1"/>
                </a:solidFill>
                <a:effectLst/>
                <a:latin typeface="Aptos Ligh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Назовите три новых органа  государственной власти, которые появились в эпоху дворцовых переворотов.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7000" kern="100" dirty="0">
                <a:solidFill>
                  <a:schemeClr val="bg1"/>
                </a:solidFill>
                <a:effectLst/>
                <a:latin typeface="Aptos Ligh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Каков основной итог эпохи дворцовых переворотов?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7000" kern="100" dirty="0">
                <a:solidFill>
                  <a:schemeClr val="bg1"/>
                </a:solidFill>
                <a:effectLst/>
                <a:latin typeface="Aptos Ligh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4.Какова была роль гвардии в эпоху дворцовых переворотов?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7000" kern="100" dirty="0">
                <a:solidFill>
                  <a:schemeClr val="bg1"/>
                </a:solidFill>
                <a:effectLst/>
                <a:latin typeface="Aptos Ligh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5.Что объединяет всех правителей эпохи дворцовых переворотов?</a:t>
            </a:r>
            <a:r>
              <a:rPr lang="ru-RU" sz="7000" kern="100" dirty="0">
                <a:effectLst/>
                <a:latin typeface="Aptos Ligh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86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F7BD9-3444-F35D-F46F-F28D51D9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243" y="116632"/>
            <a:ext cx="7399658" cy="744034"/>
          </a:xfrm>
        </p:spPr>
        <p:txBody>
          <a:bodyPr/>
          <a:lstStyle/>
          <a:p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Кто изображен на картинке?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A2BA4E6-0944-2F6A-4788-2B5F8B6A0BEA}"/>
              </a:ext>
            </a:extLst>
          </p:cNvPr>
          <p:cNvSpPr/>
          <p:nvPr/>
        </p:nvSpPr>
        <p:spPr>
          <a:xfrm>
            <a:off x="4895528" y="2790279"/>
            <a:ext cx="4248472" cy="9521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ЕКАТЕРИНА</a:t>
            </a:r>
            <a:r>
              <a:rPr lang="en-US" sz="4000" dirty="0">
                <a:solidFill>
                  <a:schemeClr val="bg1"/>
                </a:solidFill>
                <a:latin typeface="Aptos Light" panose="020B0004020202020204" pitchFamily="34" charset="0"/>
              </a:rPr>
              <a:t> I</a:t>
            </a:r>
            <a:endParaRPr lang="ru-RU" sz="40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496373A-0DFF-B105-E778-D4E261FCF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331118"/>
            <a:ext cx="4680520" cy="52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F7BD9-3444-F35D-F46F-F28D51D9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44624"/>
            <a:ext cx="7399658" cy="744034"/>
          </a:xfrm>
        </p:spPr>
        <p:txBody>
          <a:bodyPr/>
          <a:lstStyle/>
          <a:p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  <a:cs typeface="Times New Roman" panose="02020603050405020304" pitchFamily="18" charset="0"/>
              </a:rPr>
              <a:t>Кто изображен на картинке?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A2BA4E6-0944-2F6A-4788-2B5F8B6A0BEA}"/>
              </a:ext>
            </a:extLst>
          </p:cNvPr>
          <p:cNvSpPr/>
          <p:nvPr/>
        </p:nvSpPr>
        <p:spPr>
          <a:xfrm>
            <a:off x="4895528" y="2790279"/>
            <a:ext cx="4248472" cy="9521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ПЕТР </a:t>
            </a:r>
            <a:r>
              <a:rPr lang="en-US" sz="3600" dirty="0">
                <a:solidFill>
                  <a:schemeClr val="bg1"/>
                </a:solidFill>
                <a:latin typeface="Aptos Light" panose="020B0004020202020204" pitchFamily="34" charset="0"/>
              </a:rPr>
              <a:t>III</a:t>
            </a:r>
            <a:endParaRPr lang="ru-RU" sz="40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8AC9C078-E98D-AEBC-4878-FB4C6FD74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052736"/>
            <a:ext cx="432048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1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F7BD9-3444-F35D-F46F-F28D51D9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965" y="131533"/>
            <a:ext cx="7399658" cy="744034"/>
          </a:xfrm>
        </p:spPr>
        <p:txBody>
          <a:bodyPr/>
          <a:lstStyle/>
          <a:p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Кто изображен на картинке?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A2BA4E6-0944-2F6A-4788-2B5F8B6A0BEA}"/>
              </a:ext>
            </a:extLst>
          </p:cNvPr>
          <p:cNvSpPr/>
          <p:nvPr/>
        </p:nvSpPr>
        <p:spPr>
          <a:xfrm>
            <a:off x="4895528" y="2761792"/>
            <a:ext cx="4248472" cy="9521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ЕЛИЗАВЕТА ПЕТРОВНА</a:t>
            </a:r>
            <a:endParaRPr lang="ru-RU" sz="40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F714F7D7-9119-AA9E-A176-1394F0921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196752"/>
            <a:ext cx="4487242" cy="52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F7BD9-3444-F35D-F46F-F28D51D9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699" y="120699"/>
            <a:ext cx="7399658" cy="744034"/>
          </a:xfrm>
        </p:spPr>
        <p:txBody>
          <a:bodyPr/>
          <a:lstStyle/>
          <a:p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Кто изображен на картинке?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A2BA4E6-0944-2F6A-4788-2B5F8B6A0BEA}"/>
              </a:ext>
            </a:extLst>
          </p:cNvPr>
          <p:cNvSpPr/>
          <p:nvPr/>
        </p:nvSpPr>
        <p:spPr>
          <a:xfrm>
            <a:off x="4895528" y="2761792"/>
            <a:ext cx="4248472" cy="9521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ПЕТР</a:t>
            </a:r>
            <a:r>
              <a:rPr lang="en-US" sz="3600" dirty="0">
                <a:solidFill>
                  <a:schemeClr val="bg1"/>
                </a:solidFill>
                <a:latin typeface="Aptos Light" panose="020B0004020202020204" pitchFamily="34" charset="0"/>
              </a:rPr>
              <a:t> II</a:t>
            </a:r>
            <a:endParaRPr lang="ru-RU" sz="40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F2AB3F9B-5ED1-CC47-6954-8DAC13770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340768"/>
            <a:ext cx="4952508" cy="50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F7BD9-3444-F35D-F46F-F28D51D9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260648"/>
            <a:ext cx="7399658" cy="744034"/>
          </a:xfrm>
        </p:spPr>
        <p:txBody>
          <a:bodyPr/>
          <a:lstStyle/>
          <a:p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Кто изображен на картинке?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A2BA4E6-0944-2F6A-4788-2B5F8B6A0BEA}"/>
              </a:ext>
            </a:extLst>
          </p:cNvPr>
          <p:cNvSpPr/>
          <p:nvPr/>
        </p:nvSpPr>
        <p:spPr>
          <a:xfrm>
            <a:off x="4895528" y="2761792"/>
            <a:ext cx="4248472" cy="9521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  <a:cs typeface="Times New Roman" panose="02020603050405020304" pitchFamily="18" charset="0"/>
              </a:rPr>
              <a:t>ИВАН</a:t>
            </a:r>
            <a:r>
              <a:rPr lang="en-US" sz="3600" dirty="0">
                <a:solidFill>
                  <a:schemeClr val="bg1"/>
                </a:solidFill>
                <a:latin typeface="Aptos Light" panose="020B0004020202020204" pitchFamily="34" charset="0"/>
                <a:cs typeface="Times New Roman" panose="02020603050405020304" pitchFamily="18" charset="0"/>
              </a:rPr>
              <a:t> VI</a:t>
            </a:r>
            <a:endParaRPr lang="ru-RU" sz="4000" dirty="0">
              <a:solidFill>
                <a:schemeClr val="bg1"/>
              </a:solidFill>
              <a:latin typeface="Aptos Light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B8E8B011-F1B3-A3D8-B71C-E18648309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829" y="1124744"/>
            <a:ext cx="4144699" cy="535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F7BD9-3444-F35D-F46F-F28D51D9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499" y="258239"/>
            <a:ext cx="7399658" cy="744034"/>
          </a:xfrm>
        </p:spPr>
        <p:txBody>
          <a:bodyPr/>
          <a:lstStyle/>
          <a:p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Кто изображен на картинке?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A2BA4E6-0944-2F6A-4788-2B5F8B6A0BEA}"/>
              </a:ext>
            </a:extLst>
          </p:cNvPr>
          <p:cNvSpPr/>
          <p:nvPr/>
        </p:nvSpPr>
        <p:spPr>
          <a:xfrm>
            <a:off x="5285328" y="2761792"/>
            <a:ext cx="3679159" cy="15313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ptos Light" panose="020B0004020202020204" pitchFamily="34" charset="0"/>
              </a:rPr>
              <a:t>А.Д МЕНЬШИКОВ</a:t>
            </a:r>
            <a:endParaRPr lang="ru-RU" sz="40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00E0D3CC-76A5-C7C0-5FCA-320934CE2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7" y="1412776"/>
            <a:ext cx="496180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3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2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2590</TotalTime>
  <Words>765</Words>
  <Application>Microsoft Office PowerPoint</Application>
  <PresentationFormat>Экран (4:3)</PresentationFormat>
  <Paragraphs>167</Paragraphs>
  <Slides>33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Ион</vt:lpstr>
      <vt:lpstr>     Эпоха дворцовых     переворотов в России 1725-1762 гг.  </vt:lpstr>
      <vt:lpstr>    ПОРТРЕТЫ   </vt:lpstr>
      <vt:lpstr>Кто изображен на картинке?</vt:lpstr>
      <vt:lpstr>Кто изображен на картинке?</vt:lpstr>
      <vt:lpstr>Кто изображен на картинке?</vt:lpstr>
      <vt:lpstr>Кто изображен на картинке?</vt:lpstr>
      <vt:lpstr>Кто изображен на картинке?</vt:lpstr>
      <vt:lpstr>Кто изображен на картинке?</vt:lpstr>
      <vt:lpstr>Кто изображен на картинке?</vt:lpstr>
      <vt:lpstr>Кто изображен на картинке?</vt:lpstr>
      <vt:lpstr>Кто изображен на картинке?</vt:lpstr>
      <vt:lpstr>Презентация PowerPoint</vt:lpstr>
      <vt:lpstr>Даты-1</vt:lpstr>
      <vt:lpstr>Даты - 2</vt:lpstr>
      <vt:lpstr> Даты -3</vt:lpstr>
      <vt:lpstr> Даты -4</vt:lpstr>
      <vt:lpstr>Даты - 5</vt:lpstr>
      <vt:lpstr>Термины-1</vt:lpstr>
      <vt:lpstr>Термины - 2</vt:lpstr>
      <vt:lpstr>Термины - 3</vt:lpstr>
      <vt:lpstr>Термины - 4</vt:lpstr>
      <vt:lpstr>Термины - 5</vt:lpstr>
      <vt:lpstr> Общие знания -1</vt:lpstr>
      <vt:lpstr>Общие знания - 2</vt:lpstr>
      <vt:lpstr>Общие знания - 3</vt:lpstr>
      <vt:lpstr>Общие знания - 4</vt:lpstr>
      <vt:lpstr>Общие знания - 5</vt:lpstr>
      <vt:lpstr>Личности -1</vt:lpstr>
      <vt:lpstr>Личности - 2</vt:lpstr>
      <vt:lpstr>Личности- 3</vt:lpstr>
      <vt:lpstr>Личности - 4</vt:lpstr>
      <vt:lpstr>Личности - 5</vt:lpstr>
      <vt:lpstr>Финальный раунд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«ИЗ КОСМОСА  ГРАНИЦ НЕ ВИДНО»</dc:title>
  <dc:creator>Клуб Альтернатива</dc:creator>
  <cp:lastModifiedBy>History</cp:lastModifiedBy>
  <cp:revision>110</cp:revision>
  <dcterms:created xsi:type="dcterms:W3CDTF">2019-04-01T08:27:14Z</dcterms:created>
  <dcterms:modified xsi:type="dcterms:W3CDTF">2024-01-11T11:29:35Z</dcterms:modified>
</cp:coreProperties>
</file>